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2" r:id="rId6"/>
    <p:sldId id="261" r:id="rId7"/>
    <p:sldId id="260" r:id="rId8"/>
    <p:sldId id="259" r:id="rId9"/>
    <p:sldId id="264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23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13.05.2015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13.05.2015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13.05.2015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13.05.2015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13.05.2015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13.05.2015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13.05.2015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3_img_34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" y="0"/>
            <a:ext cx="9144000" cy="6901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39552" y="-99392"/>
            <a:ext cx="90364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endParaRPr lang="uk-UA" sz="2800" dirty="0" smtClean="0">
              <a:ln w="0">
                <a:solidFill>
                  <a:srgbClr val="FF0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uk-UA" sz="280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2800" dirty="0" smtClean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2800" dirty="0" smtClean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uk-UA" sz="2800" dirty="0" smtClean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Удосконалення </a:t>
            </a:r>
            <a:r>
              <a:rPr lang="uk-UA" sz="280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технологічної лінії виробництва </a:t>
            </a:r>
            <a:r>
              <a:rPr lang="uk-UA" sz="2800" dirty="0" err="1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щебеню</a:t>
            </a:r>
            <a:r>
              <a:rPr lang="uk-UA" sz="280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з метою зменшення викидів в атмосферне повітря на ВАТ «Коростенський </a:t>
            </a:r>
            <a:r>
              <a:rPr lang="uk-UA" sz="2800" dirty="0" err="1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щебзавод</a:t>
            </a:r>
            <a:r>
              <a:rPr lang="uk-UA" sz="2800" dirty="0" smtClean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»</a:t>
            </a:r>
            <a:r>
              <a:rPr lang="en-US" sz="2800" dirty="0" smtClean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r>
              <a:rPr lang="uk-UA" sz="2800" dirty="0" smtClean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uk-UA" sz="2800" dirty="0">
              <a:ln w="0">
                <a:solidFill>
                  <a:srgbClr val="FF0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85800" y="2113256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uk-UA" b="1" spc="5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процес </a:t>
            </a:r>
            <a:r>
              <a:rPr lang="uk-UA" b="1" spc="5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забруднення атмосферного повітря частками гірської маси</a:t>
            </a:r>
            <a:r>
              <a:rPr lang="uk-UA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uk-UA" sz="1600" dirty="0">
              <a:solidFill>
                <a:srgbClr val="FFFF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endParaRPr lang="en-US" b="1" spc="50" dirty="0" smtClean="0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uk-UA" b="1" spc="5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показники </a:t>
            </a:r>
            <a:r>
              <a:rPr lang="uk-UA" b="1" spc="5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забруднення атмосферного повітря</a:t>
            </a:r>
            <a:endParaRPr lang="uk-UA" sz="1600" b="1" spc="50" dirty="0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uk-UA" b="1" spc="5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uk-UA" sz="1600" b="1" spc="50" dirty="0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91" y="116632"/>
            <a:ext cx="20882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4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Тема: </a:t>
            </a:r>
            <a:endParaRPr lang="uk-UA" sz="48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92496" y="1998476"/>
            <a:ext cx="28229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200" b="1" dirty="0">
                <a:ln w="9525">
                  <a:solidFill>
                    <a:srgbClr val="00206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Об</a:t>
            </a:r>
            <a:r>
              <a:rPr lang="ru-RU" sz="3200" b="1" dirty="0">
                <a:ln w="9525">
                  <a:solidFill>
                    <a:srgbClr val="00206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’</a:t>
            </a:r>
            <a:r>
              <a:rPr lang="uk-UA" sz="3200" b="1" dirty="0" err="1">
                <a:ln w="9525">
                  <a:solidFill>
                    <a:srgbClr val="00206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єкт</a:t>
            </a:r>
            <a:r>
              <a:rPr lang="uk-UA" sz="3200" b="1" dirty="0">
                <a:ln w="9525">
                  <a:solidFill>
                    <a:srgbClr val="00206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endParaRPr lang="uk-UA" sz="32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69001" y="2521821"/>
            <a:ext cx="28408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200" b="1" dirty="0">
                <a:ln w="9525">
                  <a:solidFill>
                    <a:srgbClr val="00206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Предмет:</a:t>
            </a:r>
            <a:r>
              <a:rPr lang="uk-UA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426816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630" y="1606894"/>
            <a:ext cx="5008865" cy="40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-324544" y="1484784"/>
            <a:ext cx="4503567" cy="4590673"/>
          </a:xfrm>
        </p:spPr>
        <p:txBody>
          <a:bodyPr>
            <a:noAutofit/>
          </a:bodyPr>
          <a:lstStyle/>
          <a:p>
            <a:r>
              <a:rPr lang="uk-UA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Будівельна </a:t>
            </a:r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промисловість з кожним днем потребує нових методів виробництва будівельних матеріалів, так як потреби людства зростають, стан навколишнього середовища погіршується, при цьому ресурси для виробництва цих потреб зменшуються, а із забрудненням атмосферного повітря боротьба не ведеться. Розглядаючи дробильне обладнання для подрібнення гірських порід, стає зрозумілим, що ця галузь виробництва потребує впровадження нових методів подрібнення, що полягає в заміні старого обладнання на нове, з кращими системами </a:t>
            </a:r>
            <a:r>
              <a:rPr lang="uk-UA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пилоподавлення</a:t>
            </a:r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з кращою продуктивністю.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 є актуальною науково-практичною задачею.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1800" b="1" dirty="0"/>
              <a:t> </a:t>
            </a:r>
            <a:endParaRPr lang="ru-RU" sz="1800" dirty="0"/>
          </a:p>
          <a:p>
            <a:r>
              <a:rPr lang="uk-UA" sz="1800" b="1" dirty="0"/>
              <a:t> </a:t>
            </a:r>
            <a:endParaRPr lang="ru-RU" sz="1800" dirty="0"/>
          </a:p>
          <a:p>
            <a:r>
              <a:rPr lang="uk-UA" sz="1800" b="1" dirty="0"/>
              <a:t> </a:t>
            </a:r>
            <a:endParaRPr lang="ru-RU" sz="1800" dirty="0"/>
          </a:p>
          <a:p>
            <a:endParaRPr lang="ru-RU" sz="1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272534"/>
            <a:ext cx="70567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uk-UA" sz="4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Актуальність теми </a:t>
            </a:r>
            <a:endParaRPr lang="uk-UA" sz="44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927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3104343"/>
              </p:ext>
            </p:extLst>
          </p:nvPr>
        </p:nvGraphicFramePr>
        <p:xfrm>
          <a:off x="1331640" y="1628800"/>
          <a:ext cx="6840759" cy="511256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334496"/>
                <a:gridCol w="2401520"/>
                <a:gridCol w="1368010"/>
                <a:gridCol w="1368010"/>
                <a:gridCol w="1368723"/>
              </a:tblGrid>
              <a:tr h="8520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№</a:t>
                      </a:r>
                      <a:endParaRPr lang="ru-RU" sz="1000" dirty="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Обладнання</a:t>
                      </a:r>
                      <a:endParaRPr lang="ru-RU" sz="1000" dirty="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Продуктивність</a:t>
                      </a:r>
                      <a:endParaRPr lang="ru-RU" sz="100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Найбільший розмір кусків у живленні, мм </a:t>
                      </a:r>
                      <a:endParaRPr lang="ru-RU" sz="100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Область застосування</a:t>
                      </a:r>
                      <a:endParaRPr lang="ru-RU" sz="100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</a:tr>
              <a:tr h="42604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1.</a:t>
                      </a:r>
                      <a:endParaRPr lang="ru-RU" sz="100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Щокові дробарки</a:t>
                      </a:r>
                      <a:endParaRPr lang="ru-RU" sz="1000" dirty="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550 м</a:t>
                      </a:r>
                      <a:r>
                        <a:rPr lang="uk-UA" sz="1100" baseline="300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3</a:t>
                      </a:r>
                      <a:r>
                        <a:rPr lang="uk-UA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/год</a:t>
                      </a:r>
                      <a:endParaRPr lang="ru-RU" sz="100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&lt;1300 </a:t>
                      </a:r>
                      <a:endParaRPr lang="ru-RU" sz="1000" dirty="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Для гірських порід</a:t>
                      </a:r>
                      <a:endParaRPr lang="ru-RU" sz="100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</a:tr>
              <a:tr h="8520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2.</a:t>
                      </a:r>
                      <a:endParaRPr lang="ru-RU" sz="100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Конусні дробарки</a:t>
                      </a:r>
                      <a:endParaRPr lang="ru-RU" sz="1000" dirty="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1450 м</a:t>
                      </a:r>
                      <a:r>
                        <a:rPr lang="uk-UA" sz="1100" baseline="300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3</a:t>
                      </a:r>
                      <a:r>
                        <a:rPr lang="uk-UA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/год</a:t>
                      </a:r>
                      <a:endParaRPr lang="ru-RU" sz="100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&lt;1</a:t>
                      </a:r>
                      <a:r>
                        <a:rPr lang="uk-UA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2</a:t>
                      </a:r>
                      <a:r>
                        <a:rPr lang="en-US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00 </a:t>
                      </a:r>
                      <a:endParaRPr lang="ru-RU" sz="100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Подрібнення рудних і нерудних порід</a:t>
                      </a:r>
                      <a:endParaRPr lang="ru-RU" sz="100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</a:tr>
              <a:tr h="8520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3.</a:t>
                      </a:r>
                      <a:endParaRPr lang="ru-RU" sz="100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Валкові зубчасті дробарки</a:t>
                      </a:r>
                      <a:endParaRPr lang="ru-RU" sz="100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150 т/год</a:t>
                      </a:r>
                      <a:endParaRPr lang="ru-RU" sz="1000" dirty="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900 </a:t>
                      </a:r>
                      <a:endParaRPr lang="ru-RU" sz="100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Дробління вугілля, антрацитів, сланців</a:t>
                      </a:r>
                      <a:endParaRPr lang="ru-RU" sz="100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</a:tr>
              <a:tr h="21302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4.</a:t>
                      </a:r>
                      <a:endParaRPr lang="ru-RU" sz="100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Роторні дробарки</a:t>
                      </a:r>
                      <a:endParaRPr lang="ru-RU" sz="100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370 м</a:t>
                      </a:r>
                      <a:r>
                        <a:rPr lang="uk-UA" sz="1100" baseline="300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3</a:t>
                      </a:r>
                      <a:r>
                        <a:rPr lang="uk-UA" sz="11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/год</a:t>
                      </a:r>
                      <a:endParaRPr lang="ru-RU" sz="1000" dirty="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1100 </a:t>
                      </a:r>
                      <a:endParaRPr lang="ru-RU" sz="1000" dirty="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Для подрібнення кам</a:t>
                      </a:r>
                      <a:r>
                        <a:rPr lang="ru-RU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’</a:t>
                      </a:r>
                      <a:r>
                        <a:rPr lang="uk-UA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яного вугілля,вапняку, руд чорних і кольорових металів, будівельних матеріаів</a:t>
                      </a:r>
                      <a:endParaRPr lang="ru-RU" sz="100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</a:tr>
              <a:tr h="191721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5.</a:t>
                      </a:r>
                      <a:endParaRPr lang="ru-RU" sz="100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Молоткові дробарки</a:t>
                      </a:r>
                      <a:endParaRPr lang="ru-RU" sz="1000" dirty="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250 т/год</a:t>
                      </a:r>
                      <a:endParaRPr lang="ru-RU" sz="100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</a:rPr>
                        <a:t>80</a:t>
                      </a:r>
                      <a:endParaRPr lang="ru-RU" sz="1000" dirty="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92D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5109" marR="55109" marT="0" marB="0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1331640" y="0"/>
            <a:ext cx="597301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uk-UA" sz="3200" b="1" dirty="0">
                <a:ln w="12700">
                  <a:solidFill>
                    <a:srgbClr val="0070C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cs typeface="Mongolian Baiti" panose="03000500000000000000" pitchFamily="66" charset="0"/>
              </a:rPr>
              <a:t>Аналіз </a:t>
            </a:r>
            <a:r>
              <a:rPr lang="uk-UA" sz="3200" b="1" dirty="0" err="1">
                <a:ln w="12700">
                  <a:solidFill>
                    <a:srgbClr val="0070C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cs typeface="Mongolian Baiti" panose="03000500000000000000" pitchFamily="66" charset="0"/>
              </a:rPr>
              <a:t>дробарного</a:t>
            </a:r>
            <a:r>
              <a:rPr lang="uk-UA" sz="3200" b="1" dirty="0">
                <a:ln w="12700">
                  <a:solidFill>
                    <a:srgbClr val="0070C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cs typeface="Mongolian Baiti" panose="03000500000000000000" pitchFamily="66" charset="0"/>
              </a:rPr>
              <a:t> обладнання для крупного дроблення</a:t>
            </a:r>
            <a:r>
              <a:rPr lang="ru-RU" sz="3200" b="1" dirty="0">
                <a:ln w="12700">
                  <a:solidFill>
                    <a:srgbClr val="0070C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cs typeface="Mongolian Baiti" panose="03000500000000000000" pitchFamily="66" charset="0"/>
              </a:rPr>
              <a:t/>
            </a:r>
            <a:br>
              <a:rPr lang="ru-RU" sz="3200" b="1" dirty="0">
                <a:ln w="12700">
                  <a:solidFill>
                    <a:srgbClr val="0070C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cs typeface="Mongolian Baiti" panose="03000500000000000000" pitchFamily="66" charset="0"/>
              </a:rPr>
            </a:br>
            <a:endParaRPr lang="ru-RU" sz="3200" b="1" dirty="0">
              <a:ln w="12700">
                <a:solidFill>
                  <a:srgbClr val="0070C0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0496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4" y="0"/>
            <a:ext cx="4178424" cy="724942"/>
          </a:xfrm>
        </p:spPr>
        <p:txBody>
          <a:bodyPr/>
          <a:lstStyle/>
          <a:p>
            <a:r>
              <a:rPr lang="ru-RU" sz="4000" cap="none" spc="0" dirty="0" err="1">
                <a:ln w="0"/>
                <a:solidFill>
                  <a:srgbClr val="FF0000"/>
                </a:solidFill>
              </a:rPr>
              <a:t>Конусні</a:t>
            </a:r>
            <a:r>
              <a:rPr lang="ru-RU" sz="4000" cap="none" spc="0" dirty="0">
                <a:ln w="0"/>
                <a:solidFill>
                  <a:srgbClr val="FF0000"/>
                </a:solidFill>
              </a:rPr>
              <a:t> </a:t>
            </a:r>
            <a:r>
              <a:rPr lang="ru-RU" sz="4000" cap="none" spc="0" dirty="0" err="1">
                <a:ln w="0"/>
                <a:solidFill>
                  <a:srgbClr val="FF0000"/>
                </a:solidFill>
              </a:rPr>
              <a:t>дробарки</a:t>
            </a:r>
            <a:r>
              <a:rPr lang="ru-RU" sz="4000" cap="none" spc="0" dirty="0">
                <a:ln w="0"/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-396551" y="814053"/>
            <a:ext cx="4248472" cy="4487155"/>
          </a:xfrm>
        </p:spPr>
        <p:txBody>
          <a:bodyPr>
            <a:normAutofit lnSpcReduction="10000"/>
          </a:bodyPr>
          <a:lstStyle/>
          <a:p>
            <a:r>
              <a:rPr lang="ru-RU" dirty="0" err="1">
                <a:solidFill>
                  <a:srgbClr val="FFFF00"/>
                </a:solidFill>
              </a:rPr>
              <a:t>Конусні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дробарки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застосовують</a:t>
            </a:r>
            <a:r>
              <a:rPr lang="ru-RU" dirty="0">
                <a:solidFill>
                  <a:srgbClr val="FFFF00"/>
                </a:solidFill>
              </a:rPr>
              <a:t> для </a:t>
            </a:r>
            <a:r>
              <a:rPr lang="ru-RU" dirty="0" err="1">
                <a:solidFill>
                  <a:srgbClr val="FFFF00"/>
                </a:solidFill>
              </a:rPr>
              <a:t>дроблення</a:t>
            </a:r>
            <a:r>
              <a:rPr lang="ru-RU" dirty="0">
                <a:solidFill>
                  <a:srgbClr val="FFFF00"/>
                </a:solidFill>
              </a:rPr>
              <a:t> </a:t>
            </a:r>
            <a:r>
              <a:rPr lang="ru-RU" u="sng" dirty="0" smtClean="0">
                <a:solidFill>
                  <a:srgbClr val="FFFF00"/>
                </a:solidFill>
              </a:rPr>
              <a:t>руд</a:t>
            </a:r>
            <a:r>
              <a:rPr lang="ru-RU" dirty="0">
                <a:solidFill>
                  <a:srgbClr val="FFFF00"/>
                </a:solidFill>
              </a:rPr>
              <a:t> </a:t>
            </a:r>
            <a:r>
              <a:rPr lang="ru-RU" dirty="0" err="1">
                <a:solidFill>
                  <a:srgbClr val="FFFF00"/>
                </a:solidFill>
              </a:rPr>
              <a:t>чорних</a:t>
            </a:r>
            <a:r>
              <a:rPr lang="ru-RU" dirty="0">
                <a:solidFill>
                  <a:srgbClr val="FFFF00"/>
                </a:solidFill>
              </a:rPr>
              <a:t> і </a:t>
            </a:r>
            <a:r>
              <a:rPr lang="ru-RU" dirty="0" err="1">
                <a:solidFill>
                  <a:srgbClr val="FFFF00"/>
                </a:solidFill>
              </a:rPr>
              <a:t>кольорових</a:t>
            </a:r>
            <a:r>
              <a:rPr lang="ru-RU" dirty="0">
                <a:solidFill>
                  <a:srgbClr val="FFFF00"/>
                </a:solidFill>
              </a:rPr>
              <a:t> </a:t>
            </a:r>
            <a:r>
              <a:rPr lang="ru-RU" u="sng" dirty="0" err="1">
                <a:solidFill>
                  <a:srgbClr val="FFFF00"/>
                </a:solidFill>
              </a:rPr>
              <a:t>металів</a:t>
            </a:r>
            <a:r>
              <a:rPr lang="ru-RU" dirty="0">
                <a:solidFill>
                  <a:srgbClr val="FFFF00"/>
                </a:solidFill>
              </a:rPr>
              <a:t>, а </a:t>
            </a:r>
            <a:r>
              <a:rPr lang="ru-RU" dirty="0" err="1">
                <a:solidFill>
                  <a:srgbClr val="FFFF00"/>
                </a:solidFill>
              </a:rPr>
              <a:t>також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неметалічних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матеріалів</a:t>
            </a:r>
            <a:r>
              <a:rPr lang="ru-RU" dirty="0">
                <a:solidFill>
                  <a:srgbClr val="FFFF00"/>
                </a:solidFill>
              </a:rPr>
              <a:t>, </a:t>
            </a:r>
            <a:r>
              <a:rPr lang="ru-RU" dirty="0" err="1">
                <a:solidFill>
                  <a:srgbClr val="FFFF00"/>
                </a:solidFill>
              </a:rPr>
              <a:t>включаючи</a:t>
            </a:r>
            <a:r>
              <a:rPr lang="ru-RU" dirty="0">
                <a:solidFill>
                  <a:srgbClr val="FFFF00"/>
                </a:solidFill>
              </a:rPr>
              <a:t> особливо </a:t>
            </a:r>
            <a:r>
              <a:rPr lang="ru-RU" dirty="0" err="1">
                <a:solidFill>
                  <a:srgbClr val="FFFF00"/>
                </a:solidFill>
              </a:rPr>
              <a:t>тверді</a:t>
            </a:r>
            <a:r>
              <a:rPr lang="ru-RU" dirty="0">
                <a:solidFill>
                  <a:srgbClr val="FFFF00"/>
                </a:solidFill>
              </a:rPr>
              <a:t>, </a:t>
            </a:r>
            <a:r>
              <a:rPr lang="ru-RU" dirty="0" err="1">
                <a:solidFill>
                  <a:srgbClr val="FFFF00"/>
                </a:solidFill>
              </a:rPr>
              <a:t>абразивні</a:t>
            </a:r>
            <a:r>
              <a:rPr lang="ru-RU" dirty="0">
                <a:solidFill>
                  <a:srgbClr val="FFFF00"/>
                </a:solidFill>
              </a:rPr>
              <a:t> і </a:t>
            </a:r>
            <a:r>
              <a:rPr lang="ru-RU" dirty="0" err="1">
                <a:solidFill>
                  <a:srgbClr val="FFFF00"/>
                </a:solidFill>
              </a:rPr>
              <a:t>важко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дробимі</a:t>
            </a:r>
            <a:r>
              <a:rPr lang="ru-RU" dirty="0">
                <a:solidFill>
                  <a:srgbClr val="FFFF00"/>
                </a:solidFill>
              </a:rPr>
              <a:t>.</a:t>
            </a:r>
          </a:p>
          <a:p>
            <a:r>
              <a:rPr lang="ru-RU" dirty="0" err="1">
                <a:solidFill>
                  <a:srgbClr val="FFFF00"/>
                </a:solidFill>
              </a:rPr>
              <a:t>Основними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перевагами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конусних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дробарок</a:t>
            </a:r>
            <a:r>
              <a:rPr lang="ru-RU" dirty="0">
                <a:solidFill>
                  <a:srgbClr val="FFFF00"/>
                </a:solidFill>
              </a:rPr>
              <a:t> є </a:t>
            </a:r>
            <a:r>
              <a:rPr lang="ru-RU" dirty="0" err="1">
                <a:solidFill>
                  <a:srgbClr val="FFFF00"/>
                </a:solidFill>
              </a:rPr>
              <a:t>безперервність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робочого</a:t>
            </a:r>
            <a:r>
              <a:rPr lang="ru-RU" dirty="0">
                <a:solidFill>
                  <a:srgbClr val="FFFF00"/>
                </a:solidFill>
              </a:rPr>
              <a:t> </a:t>
            </a:r>
            <a:r>
              <a:rPr lang="ru-RU" u="sng" dirty="0" err="1">
                <a:solidFill>
                  <a:srgbClr val="FFFF00"/>
                </a:solidFill>
              </a:rPr>
              <a:t>процесу</a:t>
            </a:r>
            <a:r>
              <a:rPr lang="ru-RU" dirty="0">
                <a:solidFill>
                  <a:srgbClr val="FFFF00"/>
                </a:solidFill>
              </a:rPr>
              <a:t>, в </a:t>
            </a:r>
            <a:r>
              <a:rPr lang="ru-RU" dirty="0" err="1">
                <a:solidFill>
                  <a:srgbClr val="FFFF00"/>
                </a:solidFill>
              </a:rPr>
              <a:t>результаті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чого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досягається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висока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продуктивність</a:t>
            </a:r>
            <a:r>
              <a:rPr lang="ru-RU" dirty="0">
                <a:solidFill>
                  <a:srgbClr val="FFFF00"/>
                </a:solidFill>
              </a:rPr>
              <a:t> при невеликих затратах </a:t>
            </a:r>
            <a:r>
              <a:rPr lang="ru-RU" dirty="0" err="1">
                <a:solidFill>
                  <a:srgbClr val="FFFF00"/>
                </a:solidFill>
              </a:rPr>
              <a:t>енергії</a:t>
            </a:r>
            <a:r>
              <a:rPr lang="ru-RU" dirty="0">
                <a:solidFill>
                  <a:srgbClr val="FFFF00"/>
                </a:solidFill>
              </a:rPr>
              <a:t>. </a:t>
            </a:r>
            <a:r>
              <a:rPr lang="ru-RU" dirty="0" err="1">
                <a:solidFill>
                  <a:srgbClr val="FFFF00"/>
                </a:solidFill>
              </a:rPr>
              <a:t>Зниженню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енергоємності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сприяє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також</a:t>
            </a:r>
            <a:r>
              <a:rPr lang="ru-RU" dirty="0">
                <a:solidFill>
                  <a:srgbClr val="FFFF00"/>
                </a:solidFill>
              </a:rPr>
              <a:t> округла форма </a:t>
            </a:r>
            <a:r>
              <a:rPr lang="ru-RU" dirty="0" err="1">
                <a:solidFill>
                  <a:srgbClr val="FFFF00"/>
                </a:solidFill>
              </a:rPr>
              <a:t>дробильних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частин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машини</a:t>
            </a:r>
            <a:r>
              <a:rPr lang="ru-RU" dirty="0">
                <a:solidFill>
                  <a:srgbClr val="FFFF00"/>
                </a:solidFill>
              </a:rPr>
              <a:t>, </a:t>
            </a:r>
            <a:r>
              <a:rPr lang="ru-RU" dirty="0" err="1">
                <a:solidFill>
                  <a:srgbClr val="FFFF00"/>
                </a:solidFill>
              </a:rPr>
              <a:t>завдяки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якій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матеріал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руйнується</a:t>
            </a:r>
            <a:r>
              <a:rPr lang="ru-RU" dirty="0">
                <a:solidFill>
                  <a:srgbClr val="FFFF00"/>
                </a:solidFill>
              </a:rPr>
              <a:t> не </a:t>
            </a:r>
            <a:r>
              <a:rPr lang="ru-RU" dirty="0" err="1">
                <a:solidFill>
                  <a:srgbClr val="FFFF00"/>
                </a:solidFill>
              </a:rPr>
              <a:t>тільки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роздушуванням</a:t>
            </a:r>
            <a:r>
              <a:rPr lang="ru-RU" dirty="0">
                <a:solidFill>
                  <a:srgbClr val="FFFF00"/>
                </a:solidFill>
              </a:rPr>
              <a:t>, але </a:t>
            </a:r>
            <a:r>
              <a:rPr lang="ru-RU" dirty="0" err="1">
                <a:solidFill>
                  <a:srgbClr val="FFFF00"/>
                </a:solidFill>
              </a:rPr>
              <a:t>також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внаслідок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менш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енергоємних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процесів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деформації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згину</a:t>
            </a:r>
            <a:r>
              <a:rPr lang="ru-RU" dirty="0">
                <a:solidFill>
                  <a:srgbClr val="FFFF00"/>
                </a:solidFill>
              </a:rPr>
              <a:t> та </a:t>
            </a:r>
            <a:r>
              <a:rPr lang="ru-RU" dirty="0" err="1">
                <a:solidFill>
                  <a:srgbClr val="FFFF00"/>
                </a:solidFill>
              </a:rPr>
              <a:t>зсуву</a:t>
            </a:r>
            <a:r>
              <a:rPr lang="ru-RU" dirty="0">
                <a:solidFill>
                  <a:srgbClr val="FFFF00"/>
                </a:solidFill>
              </a:rPr>
              <a:t> (</a:t>
            </a:r>
            <a:r>
              <a:rPr lang="ru-RU" dirty="0" err="1">
                <a:solidFill>
                  <a:srgbClr val="FFFF00"/>
                </a:solidFill>
              </a:rPr>
              <a:t>зколювання</a:t>
            </a:r>
            <a:r>
              <a:rPr lang="ru-RU" dirty="0">
                <a:solidFill>
                  <a:srgbClr val="FFFF00"/>
                </a:solidFill>
              </a:rPr>
              <a:t>).</a:t>
            </a:r>
            <a:r>
              <a:rPr lang="uk-UA" dirty="0">
                <a:solidFill>
                  <a:srgbClr val="FFFF00"/>
                </a:solidFill>
              </a:rPr>
              <a:t> </a:t>
            </a:r>
            <a:endParaRPr lang="ru-RU" dirty="0">
              <a:solidFill>
                <a:srgbClr val="FFFF00"/>
              </a:solidFill>
            </a:endParaRPr>
          </a:p>
          <a:p>
            <a:r>
              <a:rPr lang="uk-UA" dirty="0">
                <a:solidFill>
                  <a:srgbClr val="FFFF00"/>
                </a:solidFill>
              </a:rPr>
              <a:t> </a:t>
            </a:r>
            <a:endParaRPr lang="ru-RU" dirty="0">
              <a:solidFill>
                <a:srgbClr val="FFFF00"/>
              </a:solidFill>
            </a:endParaRPr>
          </a:p>
        </p:txBody>
      </p:sp>
      <p:pic>
        <p:nvPicPr>
          <p:cNvPr id="4098" name="Picture 2" descr="h_e7d58d6c08de25103039c52e965fa4c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633" y="814053"/>
            <a:ext cx="4149739" cy="39869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 rot="717346">
            <a:off x="4711186" y="4607515"/>
            <a:ext cx="37580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 1 </a:t>
            </a:r>
            <a:r>
              <a:rPr lang="uk-UA" sz="14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Принципова схема конусних дробарок</a:t>
            </a:r>
            <a:endParaRPr lang="ru-RU" sz="14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623" y="5603009"/>
            <a:ext cx="91423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dirty="0">
                <a:solidFill>
                  <a:srgbClr val="00B0F0"/>
                </a:solidFill>
              </a:rPr>
              <a:t>З екологічної точки зору конусні дробарки кращі за щокові тим, що пил рухається в замкненому бункері, не потрапляючи в навколишнє середовище. Пил скупчується і під дією власної ваги осідає, звідки періодично очищується. </a:t>
            </a:r>
            <a:endParaRPr lang="ru-RU" dirty="0">
              <a:solidFill>
                <a:srgbClr val="00B0F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21830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0" y="11857"/>
            <a:ext cx="9144000" cy="1512168"/>
          </a:xfrm>
        </p:spPr>
        <p:txBody>
          <a:bodyPr/>
          <a:lstStyle/>
          <a:p>
            <a:pPr algn="ctr"/>
            <a:r>
              <a:rPr lang="uk-UA" sz="4000" dirty="0">
                <a:ln>
                  <a:solidFill>
                    <a:srgbClr val="0070C0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Пропонується впровадити конусні дробарки </a:t>
            </a:r>
            <a:r>
              <a:rPr lang="en-US" sz="4000" dirty="0">
                <a:ln>
                  <a:solidFill>
                    <a:srgbClr val="0070C0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Nordberg</a:t>
            </a:r>
            <a:r>
              <a:rPr lang="uk-UA" sz="4000" dirty="0">
                <a:ln>
                  <a:solidFill>
                    <a:srgbClr val="0070C0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uk-UA" sz="4000" dirty="0" smtClean="0">
              <a:ln>
                <a:solidFill>
                  <a:srgbClr val="0070C0"/>
                </a:solidFill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dirty="0"/>
          </a:p>
          <a:p>
            <a:endParaRPr lang="uk-UA" dirty="0" smtClean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81" y="1340768"/>
            <a:ext cx="5744638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187624" y="5579948"/>
            <a:ext cx="6971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Рис.2 </a:t>
            </a:r>
            <a:r>
              <a:rPr lang="uk-UA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Конусні дробарки серії </a:t>
            </a:r>
            <a:r>
              <a:rPr lang="en-US" b="1" u="sng" dirty="0">
                <a:solidFill>
                  <a:schemeClr val="bg1"/>
                </a:solidFill>
                <a:latin typeface="Berlin Sans FB Demi" panose="020E0802020502020306" pitchFamily="34" charset="0"/>
                <a:cs typeface="Times New Roman" panose="02020603050405020304" pitchFamily="18" charset="0"/>
              </a:rPr>
              <a:t>GP</a:t>
            </a:r>
            <a:endParaRPr lang="ru-RU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6831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rgbClr val="00B0F0"/>
                </a:solidFill>
              </a:rPr>
              <a:t>Переваги дробарок </a:t>
            </a:r>
            <a:r>
              <a:rPr lang="en-US" u="sng" dirty="0">
                <a:solidFill>
                  <a:srgbClr val="FFFF00"/>
                </a:solidFill>
                <a:latin typeface="Rockwell Extra Bold" panose="02060903040505020403" pitchFamily="18" charset="0"/>
              </a:rPr>
              <a:t>Nordberg</a:t>
            </a:r>
            <a:r>
              <a:rPr lang="uk-UA" u="sng" dirty="0">
                <a:solidFill>
                  <a:srgbClr val="FFFF00"/>
                </a:solidFill>
              </a:rPr>
              <a:t>:</a:t>
            </a:r>
            <a:r>
              <a:rPr lang="uk-UA" dirty="0">
                <a:solidFill>
                  <a:srgbClr val="FFFF00"/>
                </a:solidFill>
              </a:rPr>
              <a:t> </a:t>
            </a:r>
            <a:r>
              <a:rPr lang="ru-RU" dirty="0">
                <a:solidFill>
                  <a:srgbClr val="FFFF00"/>
                </a:solidFill>
              </a:rPr>
              <a:t/>
            </a:r>
            <a:br>
              <a:rPr lang="ru-RU" dirty="0">
                <a:solidFill>
                  <a:srgbClr val="FFFF00"/>
                </a:solidFill>
              </a:rPr>
            </a:b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uk-UA" dirty="0">
                <a:solidFill>
                  <a:srgbClr val="FF0000"/>
                </a:solidFill>
              </a:rPr>
              <a:t>1. Високі рівні потужності, що забезпечує міцна конструкція конусних </a:t>
            </a:r>
            <a:r>
              <a:rPr lang="uk-UA" dirty="0" err="1">
                <a:solidFill>
                  <a:srgbClr val="FF0000"/>
                </a:solidFill>
              </a:rPr>
              <a:t>дроборок</a:t>
            </a:r>
            <a:r>
              <a:rPr lang="uk-UA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uk-UA" dirty="0">
                <a:solidFill>
                  <a:srgbClr val="FF0000"/>
                </a:solidFill>
              </a:rPr>
              <a:t>Р, гарантують високу продуктивність. Перевірена надміцна конструкція і застосування високоякісних матеріалів з оптимальним набором зношуваних частин знижують експлуатаційні витрати. </a:t>
            </a:r>
            <a:endParaRPr lang="ru-RU" dirty="0">
              <a:solidFill>
                <a:srgbClr val="FF0000"/>
              </a:solidFill>
            </a:endParaRPr>
          </a:p>
          <a:p>
            <a:r>
              <a:rPr lang="uk-UA" dirty="0">
                <a:solidFill>
                  <a:srgbClr val="FFC000"/>
                </a:solidFill>
              </a:rPr>
              <a:t>2. Простота регулювання</a:t>
            </a:r>
            <a:endParaRPr lang="ru-RU" dirty="0">
              <a:solidFill>
                <a:srgbClr val="FFC000"/>
              </a:solidFill>
            </a:endParaRPr>
          </a:p>
          <a:p>
            <a:r>
              <a:rPr lang="uk-UA" dirty="0">
                <a:solidFill>
                  <a:srgbClr val="FFC000"/>
                </a:solidFill>
              </a:rPr>
              <a:t>Декілька варіантів </a:t>
            </a:r>
            <a:r>
              <a:rPr lang="uk-UA" dirty="0" err="1">
                <a:solidFill>
                  <a:srgbClr val="FFC000"/>
                </a:solidFill>
              </a:rPr>
              <a:t>ексцентриситета</a:t>
            </a:r>
            <a:r>
              <a:rPr lang="uk-UA" dirty="0">
                <a:solidFill>
                  <a:srgbClr val="FFC000"/>
                </a:solidFill>
              </a:rPr>
              <a:t> дозволяють конусним дробаркам </a:t>
            </a:r>
            <a:r>
              <a:rPr lang="en-US" dirty="0">
                <a:solidFill>
                  <a:srgbClr val="FFC000"/>
                </a:solidFill>
              </a:rPr>
              <a:t>G</a:t>
            </a:r>
            <a:r>
              <a:rPr lang="uk-UA" dirty="0">
                <a:solidFill>
                  <a:srgbClr val="FFC000"/>
                </a:solidFill>
              </a:rPr>
              <a:t>Р підтримувати максимальну ефективність подрібнення в змінних умовах роботи. Режим роботи з загрузкою навалом задається простим вибором правильного </a:t>
            </a:r>
            <a:r>
              <a:rPr lang="uk-UA" dirty="0" err="1">
                <a:solidFill>
                  <a:srgbClr val="FFC000"/>
                </a:solidFill>
              </a:rPr>
              <a:t>ексцентриситета</a:t>
            </a:r>
            <a:r>
              <a:rPr lang="uk-UA" dirty="0">
                <a:solidFill>
                  <a:srgbClr val="FFC000"/>
                </a:solidFill>
              </a:rPr>
              <a:t> для конусної дробарки </a:t>
            </a:r>
            <a:r>
              <a:rPr lang="en-US" dirty="0">
                <a:solidFill>
                  <a:srgbClr val="FFC000"/>
                </a:solidFill>
              </a:rPr>
              <a:t>GP</a:t>
            </a:r>
            <a:r>
              <a:rPr lang="uk-UA" dirty="0">
                <a:solidFill>
                  <a:srgbClr val="FFC000"/>
                </a:solidFill>
              </a:rPr>
              <a:t>.  </a:t>
            </a:r>
            <a:endParaRPr lang="ru-RU" dirty="0">
              <a:solidFill>
                <a:srgbClr val="FFC000"/>
              </a:solidFill>
            </a:endParaRPr>
          </a:p>
          <a:p>
            <a:r>
              <a:rPr lang="uk-UA" dirty="0">
                <a:solidFill>
                  <a:srgbClr val="00B050"/>
                </a:solidFill>
              </a:rPr>
              <a:t>3. Висока продуктивність завдяки оптимальній конструкції.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uk-UA" dirty="0">
                <a:solidFill>
                  <a:srgbClr val="00B050"/>
                </a:solidFill>
              </a:rPr>
              <a:t>Оптимізовані конструкції камери дроблення гарантують максимальний вихід необхідних кінцевих продуктів високої якості.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uk-UA" dirty="0">
                <a:solidFill>
                  <a:srgbClr val="00B050"/>
                </a:solidFill>
              </a:rPr>
              <a:t>Великий кут нахилу конуса в дробарках середнього дроблення 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uk-UA" dirty="0">
                <a:solidFill>
                  <a:srgbClr val="00B050"/>
                </a:solidFill>
              </a:rPr>
              <a:t>Р забезпечує безаварійну роботу при мінливих умовах і високого ступеня подрібнення.</a:t>
            </a:r>
            <a:endParaRPr lang="ru-RU" dirty="0">
              <a:solidFill>
                <a:srgbClr val="00B050"/>
              </a:solidFill>
            </a:endParaRPr>
          </a:p>
          <a:p>
            <a:r>
              <a:rPr lang="uk-UA" dirty="0">
                <a:solidFill>
                  <a:srgbClr val="00B050"/>
                </a:solidFill>
              </a:rPr>
              <a:t>Система управління процесом забезпечує оптимальну продуктивність кінцевих продуктів високої якості. Конусна дробарка 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uk-UA" dirty="0">
                <a:solidFill>
                  <a:srgbClr val="00B050"/>
                </a:solidFill>
              </a:rPr>
              <a:t>Р - це відмінна машина для підвищення рентабельності вашого виробництва.</a:t>
            </a:r>
            <a:endParaRPr lang="ru-RU" dirty="0">
              <a:solidFill>
                <a:srgbClr val="00B05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796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усные дробилки серии GP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6002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315768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20688"/>
            <a:ext cx="7924800" cy="1143000"/>
          </a:xfrm>
        </p:spPr>
        <p:txBody>
          <a:bodyPr/>
          <a:lstStyle/>
          <a:p>
            <a:r>
              <a:rPr lang="uk-UA" sz="48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Висновки: </a:t>
            </a:r>
            <a:r>
              <a:rPr lang="ru-RU" sz="48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8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8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5496" y="1769046"/>
            <a:ext cx="9220944" cy="4114800"/>
          </a:xfrm>
        </p:spPr>
        <p:txBody>
          <a:bodyPr>
            <a:noAutofit/>
          </a:bodyPr>
          <a:lstStyle/>
          <a:p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Здійснено аналіз </a:t>
            </a:r>
            <a:r>
              <a:rPr lang="uk-U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дробарного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устаткування для крупного </a:t>
            </a:r>
            <a:r>
              <a:rPr lang="uk-U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дробління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Заміна на </a:t>
            </a:r>
            <a:r>
              <a:rPr lang="uk-UA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ВАТ «</a:t>
            </a:r>
            <a:r>
              <a:rPr lang="uk-UA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Коростенський</a:t>
            </a:r>
            <a:r>
              <a:rPr lang="uk-UA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щебзавод</a:t>
            </a:r>
            <a:r>
              <a:rPr lang="uk-UA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щокових дробарок на конусні серії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призведе до зменшення викидів пилу в атмосферне повітря при подрібненні гірської маси, та до збільшення продуктивності кар’єру. Практичні рекомендації пропонується впровадити на підприємстві з метою підвищення рівня екологічної безпеки робочої зони кар’єру.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9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75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оризонт">
  <a:themeElements>
    <a:clrScheme name="Горизонт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Горизонт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Горизонт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49</TotalTime>
  <Words>478</Words>
  <Application>Microsoft Office PowerPoint</Application>
  <PresentationFormat>Экран (4:3)</PresentationFormat>
  <Paragraphs>66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Arial Narrow</vt:lpstr>
      <vt:lpstr>Berlin Sans FB Demi</vt:lpstr>
      <vt:lpstr>Mongolian Baiti</vt:lpstr>
      <vt:lpstr>Rockwell Extra Bold</vt:lpstr>
      <vt:lpstr>Times New Roman</vt:lpstr>
      <vt:lpstr>Горизонт</vt:lpstr>
      <vt:lpstr>Презентация PowerPoint</vt:lpstr>
      <vt:lpstr>Презентация PowerPoint</vt:lpstr>
      <vt:lpstr>Презентация PowerPoint</vt:lpstr>
      <vt:lpstr>Конусні дробарки </vt:lpstr>
      <vt:lpstr>Презентация PowerPoint</vt:lpstr>
      <vt:lpstr>Переваги дробарок Nordberg:  </vt:lpstr>
      <vt:lpstr>Презентация PowerPoint</vt:lpstr>
      <vt:lpstr>Висновки:  </vt:lpstr>
      <vt:lpstr>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Тема: «Удосконалення технологічної лінії виробництва щебеню з метою зменшення викидів в атмосферне повітря на ВАТ «Коростенський щебзавод»»  </dc:title>
  <dc:creator>Игорь</dc:creator>
  <cp:lastModifiedBy>Максим Павленко</cp:lastModifiedBy>
  <cp:revision>10</cp:revision>
  <dcterms:created xsi:type="dcterms:W3CDTF">2015-05-13T18:16:23Z</dcterms:created>
  <dcterms:modified xsi:type="dcterms:W3CDTF">2015-05-13T19:18:33Z</dcterms:modified>
</cp:coreProperties>
</file>